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3A50A5-2F7B-47D8-AB87-69DCE52C55D1}" v="280" dt="2025-11-19T22:51:09.907"/>
    <p1510:client id="{B5A85208-F38C-5318-871A-AB80E1D46DB0}" v="1" dt="2025-11-19T23:27:37.5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n Munchenberg" userId="S::k.munchenberg@stpeters.qld.edu.au::994ad051-d0fd-45a8-8c68-8038edc27e00" providerId="AD" clId="Web-{B5A85208-F38C-5318-871A-AB80E1D46DB0}"/>
    <pc:docChg chg="modSld">
      <pc:chgData name="Kirstin Munchenberg" userId="S::k.munchenberg@stpeters.qld.edu.au::994ad051-d0fd-45a8-8c68-8038edc27e00" providerId="AD" clId="Web-{B5A85208-F38C-5318-871A-AB80E1D46DB0}" dt="2025-11-19T23:27:37.516" v="0" actId="20577"/>
      <pc:docMkLst>
        <pc:docMk/>
      </pc:docMkLst>
      <pc:sldChg chg="modSp">
        <pc:chgData name="Kirstin Munchenberg" userId="S::k.munchenberg@stpeters.qld.edu.au::994ad051-d0fd-45a8-8c68-8038edc27e00" providerId="AD" clId="Web-{B5A85208-F38C-5318-871A-AB80E1D46DB0}" dt="2025-11-19T23:27:37.516" v="0" actId="20577"/>
        <pc:sldMkLst>
          <pc:docMk/>
          <pc:sldMk cId="124266766" sldId="256"/>
        </pc:sldMkLst>
        <pc:spChg chg="mod">
          <ac:chgData name="Kirstin Munchenberg" userId="S::k.munchenberg@stpeters.qld.edu.au::994ad051-d0fd-45a8-8c68-8038edc27e00" providerId="AD" clId="Web-{B5A85208-F38C-5318-871A-AB80E1D46DB0}" dt="2025-11-19T23:27:37.516" v="0" actId="20577"/>
          <ac:spMkLst>
            <pc:docMk/>
            <pc:sldMk cId="124266766" sldId="256"/>
            <ac:spMk id="3" creationId="{F364935B-875F-5202-3195-2C6F85B3D6F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2054" y="1124712"/>
            <a:ext cx="8277606" cy="3172968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054" y="4727448"/>
            <a:ext cx="8277606" cy="1481328"/>
          </a:xfrm>
        </p:spPr>
        <p:txBody>
          <a:bodyPr>
            <a:normAutofit/>
          </a:bodyPr>
          <a:lstStyle>
            <a:lvl1pPr marL="0" indent="0" algn="l">
              <a:buNone/>
              <a:defRPr sz="21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2054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11/19/2025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52260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624870" y="434802"/>
            <a:ext cx="146304" cy="5280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433989" y="4501201"/>
            <a:ext cx="8276022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1111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76" y="2478024"/>
            <a:ext cx="7626096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203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418658" y="4981421"/>
            <a:ext cx="8351217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374126" y="5118581"/>
            <a:ext cx="109728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338" y="640080"/>
            <a:ext cx="8167878" cy="4114800"/>
          </a:xfrm>
        </p:spPr>
        <p:txBody>
          <a:bodyPr anchor="b">
            <a:normAutofit/>
          </a:bodyPr>
          <a:lstStyle>
            <a:lvl1pPr>
              <a:defRPr sz="495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936" y="5102352"/>
            <a:ext cx="795528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532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6676" y="2478024"/>
            <a:ext cx="370332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59452" y="2478024"/>
            <a:ext cx="370332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922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76" y="2372650"/>
            <a:ext cx="3703320" cy="823912"/>
          </a:xfrm>
        </p:spPr>
        <p:txBody>
          <a:bodyPr anchor="b"/>
          <a:lstStyle>
            <a:lvl1pPr marL="0" indent="0">
              <a:buNone/>
              <a:defRPr sz="1800" b="1" cap="none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76" y="3203688"/>
            <a:ext cx="3703320" cy="2968512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59452" y="2372650"/>
            <a:ext cx="3703320" cy="823912"/>
          </a:xfrm>
        </p:spPr>
        <p:txBody>
          <a:bodyPr anchor="b"/>
          <a:lstStyle>
            <a:lvl1pPr marL="0" indent="0">
              <a:buNone/>
              <a:defRPr sz="1800" b="1" cap="none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59452" y="3203688"/>
            <a:ext cx="3703320" cy="296851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205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499390" y="1533525"/>
            <a:ext cx="8187797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456813" y="2971798"/>
            <a:ext cx="96012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244" y="1938528"/>
            <a:ext cx="7632954" cy="2990088"/>
          </a:xfrm>
        </p:spPr>
        <p:txBody>
          <a:bodyPr>
            <a:normAutofit/>
          </a:bodyPr>
          <a:lstStyle>
            <a:lvl1pPr>
              <a:defRPr sz="405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501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025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418658" y="1162033"/>
            <a:ext cx="2805555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374126" y="1618375"/>
            <a:ext cx="109728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10" y="1709928"/>
            <a:ext cx="2324862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255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3894" y="1709928"/>
            <a:ext cx="5047488" cy="409651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1510" y="3429000"/>
            <a:ext cx="2324862" cy="2066544"/>
          </a:xfrm>
        </p:spPr>
        <p:txBody>
          <a:bodyPr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1510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11/19/2025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996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418658" y="1162033"/>
            <a:ext cx="2805555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374126" y="1618375"/>
            <a:ext cx="109728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10" y="1709928"/>
            <a:ext cx="2324862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255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23894" y="1161288"/>
            <a:ext cx="5047488" cy="4645152"/>
          </a:xfrm>
        </p:spPr>
        <p:txBody>
          <a:bodyPr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1510" y="3438144"/>
            <a:ext cx="2324862" cy="2057400"/>
          </a:xfrm>
        </p:spPr>
        <p:txBody>
          <a:bodyPr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1510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841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029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532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927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17" r:id="rId6"/>
    <p:sldLayoutId id="2147483713" r:id="rId7"/>
    <p:sldLayoutId id="2147483714" r:id="rId8"/>
    <p:sldLayoutId id="2147483715" r:id="rId9"/>
    <p:sldLayoutId id="2147483716" r:id="rId10"/>
    <p:sldLayoutId id="214748371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1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1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1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1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31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rown with a cross on it&#10;&#10;Description automatically generated">
            <a:extLst>
              <a:ext uri="{FF2B5EF4-FFF2-40B4-BE49-F238E27FC236}">
                <a16:creationId xmlns:a16="http://schemas.microsoft.com/office/drawing/2014/main" id="{4032A644-288E-F9C8-3962-78349F4F6B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1" r="24439"/>
          <a:stretch>
            <a:fillRect/>
          </a:stretch>
        </p:blipFill>
        <p:spPr>
          <a:xfrm>
            <a:off x="2642616" y="10"/>
            <a:ext cx="6501384" cy="6857990"/>
          </a:xfrm>
          <a:prstGeom prst="rect">
            <a:avLst/>
          </a:prstGeom>
        </p:spPr>
      </p:pic>
      <p:sp>
        <p:nvSpPr>
          <p:cNvPr id="51" name="Rectangle 33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317450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C7B16E-1C85-FDE7-1C1C-EBB3737308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485" y="1122363"/>
            <a:ext cx="3017520" cy="3204134"/>
          </a:xfrm>
        </p:spPr>
        <p:txBody>
          <a:bodyPr anchor="b">
            <a:normAutofit/>
          </a:bodyPr>
          <a:lstStyle/>
          <a:p>
            <a:r>
              <a:rPr lang="en-GB" sz="4200" b="1"/>
              <a:t>“The King Who Holds </a:t>
            </a:r>
            <a:br>
              <a:rPr lang="en-GB" sz="4200" b="1"/>
            </a:br>
            <a:r>
              <a:rPr lang="en-GB" sz="4200" b="1"/>
              <a:t>All Things Together”</a:t>
            </a:r>
            <a:endParaRPr lang="en-AU" sz="4200" b="1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64935B-875F-5202-3195-2C6F85B3D6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485" y="4872922"/>
            <a:ext cx="3017519" cy="120814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1700"/>
              <a:t>Colossians 1:11-20</a:t>
            </a:r>
            <a:endParaRPr lang="en-AU" sz="1700"/>
          </a:p>
        </p:txBody>
      </p:sp>
      <p:sp>
        <p:nvSpPr>
          <p:cNvPr id="52" name="Rectangle 3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Rectangle 3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298323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266766"/>
      </p:ext>
    </p:extLst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24870" y="434802"/>
            <a:ext cx="146304" cy="5280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433989" y="4501201"/>
            <a:ext cx="8276022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ainting of a person walking on a path&#10;&#10;Description automatically generated">
            <a:extLst>
              <a:ext uri="{FF2B5EF4-FFF2-40B4-BE49-F238E27FC236}">
                <a16:creationId xmlns:a16="http://schemas.microsoft.com/office/drawing/2014/main" id="{78947BD6-33F2-CE99-E217-30A77861CD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20" y="10"/>
            <a:ext cx="9143980" cy="685799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275867" y="-10136"/>
            <a:ext cx="4592270" cy="9144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FD7FCE-9F22-988B-7C4E-974C42216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414" y="3091928"/>
            <a:ext cx="680892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5700">
                <a:solidFill>
                  <a:schemeClr val="bg1"/>
                </a:solidFill>
              </a:rPr>
              <a:t>Standing Between the Seasons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7339422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560925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erson walking up a staircase in a tunnel of colorful paint&#10;&#10;Description automatically generated">
            <a:extLst>
              <a:ext uri="{FF2B5EF4-FFF2-40B4-BE49-F238E27FC236}">
                <a16:creationId xmlns:a16="http://schemas.microsoft.com/office/drawing/2014/main" id="{FE93EA73-9551-0319-F5E6-FB43C0C108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40" r="11851"/>
          <a:stretch>
            <a:fillRect/>
          </a:stretch>
        </p:blipFill>
        <p:spPr>
          <a:xfrm>
            <a:off x="2641851" y="10"/>
            <a:ext cx="6502149" cy="685799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A6DB0E6-E65F-4229-A5A0-2500203B6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7317451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5000">
                <a:schemeClr val="tx1">
                  <a:alpha val="78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414622-527E-CA8F-6308-3BFA703A8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319" y="1161288"/>
            <a:ext cx="4893121" cy="1124712"/>
          </a:xfrm>
        </p:spPr>
        <p:txBody>
          <a:bodyPr anchor="b">
            <a:noAutofit/>
          </a:bodyPr>
          <a:lstStyle/>
          <a:p>
            <a:r>
              <a:rPr lang="en-AU" sz="3600" b="1" dirty="0">
                <a:solidFill>
                  <a:schemeClr val="bg1"/>
                </a:solidFill>
              </a:rPr>
              <a:t>Colossian Problem…</a:t>
            </a:r>
            <a:br>
              <a:rPr lang="en-AU" sz="3600" b="1" dirty="0">
                <a:solidFill>
                  <a:schemeClr val="bg1"/>
                </a:solidFill>
              </a:rPr>
            </a:br>
            <a:r>
              <a:rPr lang="en-AU" sz="3600" b="1" dirty="0">
                <a:solidFill>
                  <a:schemeClr val="bg1"/>
                </a:solidFill>
              </a:rPr>
              <a:t>Our Problem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87775" y="674370"/>
            <a:ext cx="73152" cy="4114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183" y="2443480"/>
            <a:ext cx="2475738" cy="1828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1971A003-4169-AA07-1F1F-B821487745C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78319" y="2718053"/>
            <a:ext cx="5685601" cy="374998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68580" tIns="34290" rIns="68580" bIns="3429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eaLnBrk="0" fontAlgn="base" hangingPunct="0">
              <a:spcBef>
                <a:spcPct val="0"/>
              </a:spcBef>
              <a:spcAft>
                <a:spcPts val="450"/>
              </a:spcAft>
              <a:buNone/>
            </a:pPr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Jesus is fine… </a:t>
            </a:r>
            <a:b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but do we need </a:t>
            </a:r>
            <a:b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altLang="en-US" sz="2400" b="1" i="1" dirty="0">
                <a:solidFill>
                  <a:schemeClr val="bg1"/>
                </a:solidFill>
                <a:latin typeface="Arial" panose="020B0604020202020204" pitchFamily="34" charset="0"/>
              </a:rPr>
              <a:t>something more</a:t>
            </a:r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?</a:t>
            </a:r>
          </a:p>
          <a:p>
            <a:pPr marL="0" indent="0" eaLnBrk="0" fontAlgn="base" hangingPunct="0">
              <a:spcBef>
                <a:spcPct val="0"/>
              </a:spcBef>
              <a:spcAft>
                <a:spcPts val="450"/>
              </a:spcAft>
              <a:buNone/>
            </a:pPr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    We chase </a:t>
            </a:r>
            <a:r>
              <a:rPr lang="en-US" altLang="en-US" sz="2400" b="1" i="1" dirty="0">
                <a:solidFill>
                  <a:schemeClr val="bg1"/>
                </a:solidFill>
                <a:latin typeface="Arial" panose="020B0604020202020204" pitchFamily="34" charset="0"/>
              </a:rPr>
              <a:t>fullness</a:t>
            </a:r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 in:   </a:t>
            </a:r>
            <a:b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    productivity, control,   </a:t>
            </a:r>
            <a:b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    spiritual effort</a:t>
            </a:r>
          </a:p>
          <a:p>
            <a:pPr marL="0" indent="0" eaLnBrk="0" fontAlgn="base" hangingPunct="0">
              <a:spcBef>
                <a:spcPct val="0"/>
              </a:spcBef>
              <a:spcAft>
                <a:spcPts val="450"/>
              </a:spcAft>
              <a:buNone/>
            </a:pPr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        What if the world is out of control? </a:t>
            </a:r>
            <a:b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        What if I’m </a:t>
            </a:r>
            <a:r>
              <a:rPr lang="en-US" altLang="en-US" sz="2400" b="1" i="1" dirty="0">
                <a:solidFill>
                  <a:schemeClr val="bg1"/>
                </a:solidFill>
                <a:latin typeface="Arial" panose="020B0604020202020204" pitchFamily="34" charset="0"/>
              </a:rPr>
              <a:t>not enough</a:t>
            </a:r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?</a:t>
            </a:r>
            <a:b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        What if the darkness wins?</a:t>
            </a:r>
          </a:p>
        </p:txBody>
      </p:sp>
    </p:spTree>
    <p:extLst>
      <p:ext uri="{BB962C8B-B14F-4D97-AF65-F5344CB8AC3E}">
        <p14:creationId xmlns:p14="http://schemas.microsoft.com/office/powerpoint/2010/main" val="384894366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21A75659-5A6F-4F77-9679-678A00B9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erson standing in a light&#10;&#10;Description automatically generated">
            <a:extLst>
              <a:ext uri="{FF2B5EF4-FFF2-40B4-BE49-F238E27FC236}">
                <a16:creationId xmlns:a16="http://schemas.microsoft.com/office/drawing/2014/main" id="{ACBC360B-32A7-474F-3C10-1CDDAAD4BE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900"/>
          <a:stretch>
            <a:fillRect/>
          </a:stretch>
        </p:blipFill>
        <p:spPr>
          <a:xfrm>
            <a:off x="20" y="10"/>
            <a:ext cx="6501364" cy="685799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EFAEC92A-2230-45B0-A12F-07F9F9EA4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826549" y="0"/>
            <a:ext cx="7317451" cy="6858000"/>
          </a:xfrm>
          <a:prstGeom prst="rect">
            <a:avLst/>
          </a:prstGeom>
          <a:gradFill>
            <a:gsLst>
              <a:gs pos="53000">
                <a:schemeClr val="tx1"/>
              </a:gs>
              <a:gs pos="35000">
                <a:schemeClr val="tx1">
                  <a:alpha val="76000"/>
                </a:schemeClr>
              </a:gs>
              <a:gs pos="19000">
                <a:schemeClr val="tx1">
                  <a:alpha val="4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C2D01D-53DA-C3A8-44BD-3BC9B6CFA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7118" y="1161288"/>
            <a:ext cx="3698391" cy="1124712"/>
          </a:xfrm>
        </p:spPr>
        <p:txBody>
          <a:bodyPr anchor="b">
            <a:normAutofit/>
          </a:bodyPr>
          <a:lstStyle/>
          <a:p>
            <a:pPr algn="r"/>
            <a:r>
              <a:rPr lang="en-AU" sz="3600" b="1" dirty="0">
                <a:solidFill>
                  <a:schemeClr val="bg1"/>
                </a:solidFill>
              </a:rPr>
              <a:t>The Darkness </a:t>
            </a:r>
            <a:br>
              <a:rPr lang="en-AU" sz="3600" b="1" dirty="0">
                <a:solidFill>
                  <a:schemeClr val="bg1"/>
                </a:solidFill>
              </a:rPr>
            </a:br>
            <a:r>
              <a:rPr lang="en-AU" sz="3600" b="1" dirty="0">
                <a:solidFill>
                  <a:schemeClr val="bg1"/>
                </a:solidFill>
              </a:rPr>
              <a:t>is Real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506356" y="674370"/>
            <a:ext cx="73152" cy="4114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39763" y="2443480"/>
            <a:ext cx="2414016" cy="1828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907EA46-A1B9-4F65-F50F-E59E38BD40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00" y="2718054"/>
            <a:ext cx="4304081" cy="361569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68580" tIns="34290" rIns="68580" bIns="34290" numCol="1" rtlCol="0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pPr marL="0" indent="0" algn="r" eaLnBrk="0" fontAlgn="base" hangingPunct="0">
              <a:spcBef>
                <a:spcPct val="0"/>
              </a:spcBef>
              <a:spcAft>
                <a:spcPts val="450"/>
              </a:spcAft>
              <a:buNone/>
            </a:pPr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Jeremiah</a:t>
            </a:r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: corrupt leaders:</a:t>
            </a:r>
            <a:b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“</a:t>
            </a:r>
            <a:r>
              <a:rPr lang="en-AU" sz="2400" dirty="0">
                <a:solidFill>
                  <a:schemeClr val="bg1"/>
                </a:solidFill>
              </a:rPr>
              <a:t>Woe to the shepherds who are destroying and scattering”</a:t>
            </a:r>
            <a:endParaRPr lang="en-US" altLang="en-US" sz="28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0" indent="0" algn="r" eaLnBrk="0" fontAlgn="base" hangingPunct="0">
              <a:spcBef>
                <a:spcPct val="0"/>
              </a:spcBef>
              <a:spcAft>
                <a:spcPts val="450"/>
              </a:spcAft>
              <a:buNone/>
            </a:pPr>
            <a:endParaRPr lang="en-US" altLang="en-US" sz="24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0" indent="0" algn="r" eaLnBrk="0" fontAlgn="base" hangingPunct="0">
              <a:spcBef>
                <a:spcPct val="0"/>
              </a:spcBef>
              <a:spcAft>
                <a:spcPts val="450"/>
              </a:spcAft>
              <a:buNone/>
            </a:pPr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Zechariah</a:t>
            </a:r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: “those living in darkness and </a:t>
            </a:r>
            <a:b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the shadow of death”</a:t>
            </a:r>
          </a:p>
          <a:p>
            <a:pPr marL="0" indent="0" algn="r" eaLnBrk="0" fontAlgn="base" hangingPunct="0">
              <a:spcBef>
                <a:spcPct val="0"/>
              </a:spcBef>
              <a:spcAft>
                <a:spcPts val="450"/>
              </a:spcAft>
              <a:buNone/>
            </a:pPr>
            <a:endParaRPr lang="en-US" altLang="en-US" sz="24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0" indent="0" algn="r" eaLnBrk="0" fontAlgn="base" hangingPunct="0">
              <a:spcBef>
                <a:spcPct val="0"/>
              </a:spcBef>
              <a:spcAft>
                <a:spcPts val="450"/>
              </a:spcAft>
              <a:buNone/>
            </a:pPr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But the darkness </a:t>
            </a:r>
            <a:b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is not the king of the world</a:t>
            </a:r>
          </a:p>
        </p:txBody>
      </p:sp>
    </p:spTree>
    <p:extLst>
      <p:ext uri="{BB962C8B-B14F-4D97-AF65-F5344CB8AC3E}">
        <p14:creationId xmlns:p14="http://schemas.microsoft.com/office/powerpoint/2010/main" val="33357356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F94AA2BD-2E3F-4B1D-8127-5744B8115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7E7C88-59B1-54E9-F31D-60A789B3C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610" y="987552"/>
            <a:ext cx="3364395" cy="1088136"/>
          </a:xfrm>
        </p:spPr>
        <p:txBody>
          <a:bodyPr anchor="b">
            <a:normAutofit/>
          </a:bodyPr>
          <a:lstStyle/>
          <a:p>
            <a:r>
              <a:rPr lang="en-AU" sz="3600" b="1" dirty="0"/>
              <a:t>The Great Rescue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BD02261-2DC8-4AA8-9E16-7751AE892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77773" y="456519"/>
            <a:ext cx="73152" cy="4114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D752CF2-2291-40B5-B462-C17B174C1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8610" y="2286000"/>
            <a:ext cx="329184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54D5B43-3A78-3508-5590-1AECCCFC737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08609" y="2688336"/>
            <a:ext cx="3544934" cy="358444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68580" tIns="34290" rIns="68580" bIns="3429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eaLnBrk="0" fontAlgn="base" hangingPunct="0">
              <a:spcBef>
                <a:spcPct val="0"/>
              </a:spcBef>
              <a:spcAft>
                <a:spcPts val="900"/>
              </a:spcAft>
              <a:buNone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God rescued us from the power of darkness</a:t>
            </a:r>
          </a:p>
          <a:p>
            <a:pPr marL="0" indent="0" eaLnBrk="0" fontAlgn="base" hangingPunct="0">
              <a:spcBef>
                <a:spcPct val="0"/>
              </a:spcBef>
              <a:spcAft>
                <a:spcPts val="900"/>
              </a:spcAft>
              <a:buNone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Transferred us into the kingdom of His Son</a:t>
            </a:r>
          </a:p>
          <a:p>
            <a:pPr marL="0" indent="0" eaLnBrk="0" fontAlgn="base" hangingPunct="0">
              <a:spcBef>
                <a:spcPct val="0"/>
              </a:spcBef>
              <a:spcAft>
                <a:spcPts val="900"/>
              </a:spcAft>
              <a:buNone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Benedictus: “He has come to His people and set them free”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E49336-68A3-C4B0-738F-BA7363FA50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7" r="20990"/>
          <a:stretch>
            <a:fillRect/>
          </a:stretch>
        </p:blipFill>
        <p:spPr>
          <a:xfrm>
            <a:off x="3981039" y="10"/>
            <a:ext cx="5162961" cy="6857990"/>
          </a:xfrm>
          <a:custGeom>
            <a:avLst/>
            <a:gdLst/>
            <a:ahLst/>
            <a:cxnLst/>
            <a:rect l="l" t="t" r="r" b="b"/>
            <a:pathLst>
              <a:path w="6883948" h="6858000">
                <a:moveTo>
                  <a:pt x="365648" y="0"/>
                </a:moveTo>
                <a:lnTo>
                  <a:pt x="6883948" y="0"/>
                </a:lnTo>
                <a:lnTo>
                  <a:pt x="6883948" y="6858000"/>
                </a:lnTo>
                <a:lnTo>
                  <a:pt x="365648" y="6858000"/>
                </a:lnTo>
                <a:lnTo>
                  <a:pt x="360213" y="6835050"/>
                </a:lnTo>
                <a:cubicBezTo>
                  <a:pt x="128263" y="5788167"/>
                  <a:pt x="0" y="4637179"/>
                  <a:pt x="0" y="3429001"/>
                </a:cubicBezTo>
                <a:cubicBezTo>
                  <a:pt x="0" y="2220824"/>
                  <a:pt x="128263" y="1069835"/>
                  <a:pt x="360213" y="22952"/>
                </a:cubicBezTo>
                <a:close/>
              </a:path>
            </a:pathLst>
          </a:custGeom>
          <a:effectLst>
            <a:outerShdw blurRad="50800" dist="38100" dir="10800000" algn="r" rotWithShape="0">
              <a:schemeClr val="bg1">
                <a:lumMod val="85000"/>
                <a:alpha val="3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2639974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8108D317-7CBD-4897-BD1F-959436D2A3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80ABED-8E63-A416-45BE-8B701F1DC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1673" y="834888"/>
            <a:ext cx="3235983" cy="1268958"/>
          </a:xfrm>
        </p:spPr>
        <p:txBody>
          <a:bodyPr anchor="b">
            <a:noAutofit/>
          </a:bodyPr>
          <a:lstStyle/>
          <a:p>
            <a:r>
              <a:rPr lang="en-AU" sz="4000" b="1" dirty="0"/>
              <a:t>The Cosmic Christ</a:t>
            </a:r>
          </a:p>
        </p:txBody>
      </p:sp>
      <p:pic>
        <p:nvPicPr>
          <p:cNvPr id="8" name="Picture 7" descr="A painting of a person holding a planet earth&#10;&#10;Description automatically generated">
            <a:extLst>
              <a:ext uri="{FF2B5EF4-FFF2-40B4-BE49-F238E27FC236}">
                <a16:creationId xmlns:a16="http://schemas.microsoft.com/office/drawing/2014/main" id="{DE956C3C-765A-FD1A-5A4C-A7F40447BC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99" r="10403" b="1"/>
          <a:stretch>
            <a:fillRect/>
          </a:stretch>
        </p:blipFill>
        <p:spPr>
          <a:xfrm>
            <a:off x="20" y="10"/>
            <a:ext cx="5038072" cy="6857990"/>
          </a:xfrm>
          <a:custGeom>
            <a:avLst/>
            <a:gdLst/>
            <a:ahLst/>
            <a:cxnLst/>
            <a:rect l="l" t="t" r="r" b="b"/>
            <a:pathLst>
              <a:path w="6717456" h="6858000">
                <a:moveTo>
                  <a:pt x="0" y="0"/>
                </a:moveTo>
                <a:lnTo>
                  <a:pt x="6149468" y="0"/>
                </a:lnTo>
                <a:lnTo>
                  <a:pt x="6202448" y="162605"/>
                </a:lnTo>
                <a:cubicBezTo>
                  <a:pt x="6535625" y="1263763"/>
                  <a:pt x="6717456" y="2453207"/>
                  <a:pt x="6717456" y="3694043"/>
                </a:cubicBezTo>
                <a:cubicBezTo>
                  <a:pt x="6717456" y="4757617"/>
                  <a:pt x="6583866" y="5783433"/>
                  <a:pt x="6335883" y="6748259"/>
                </a:cubicBezTo>
                <a:lnTo>
                  <a:pt x="6305198" y="6858000"/>
                </a:lnTo>
                <a:lnTo>
                  <a:pt x="0" y="6858000"/>
                </a:lnTo>
                <a:close/>
              </a:path>
            </a:pathLst>
          </a:custGeom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D6297641-8B9F-4767-9606-8A11313227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683254" y="456519"/>
            <a:ext cx="73152" cy="4114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8F3CA65-EA00-46B4-9616-39E6853F7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98679" y="2240371"/>
            <a:ext cx="315468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461D0129-F0A1-2CE3-A24C-518FC5FB8C4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441672" y="2557587"/>
            <a:ext cx="3235984" cy="371731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68580" tIns="34290" rIns="68580" bIns="3429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indent="0" eaLnBrk="0" fontAlgn="base" hangingPunct="0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en-US" sz="2800" b="1" dirty="0">
                <a:latin typeface="Arial" panose="020B0604020202020204" pitchFamily="34" charset="0"/>
              </a:rPr>
              <a:t>He is the image of the invisible God</a:t>
            </a:r>
          </a:p>
          <a:p>
            <a:pPr marL="0" indent="0" eaLnBrk="0" fontAlgn="base" hangingPunct="0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en-US" sz="2800" b="1" dirty="0">
                <a:latin typeface="Arial" panose="020B0604020202020204" pitchFamily="34" charset="0"/>
              </a:rPr>
              <a:t>In Him all things were created… </a:t>
            </a:r>
            <a:br>
              <a:rPr lang="en-US" altLang="en-US" sz="2800" b="1" dirty="0">
                <a:latin typeface="Arial" panose="020B0604020202020204" pitchFamily="34" charset="0"/>
              </a:rPr>
            </a:br>
            <a:r>
              <a:rPr lang="en-US" altLang="en-US" sz="2800" b="1" dirty="0">
                <a:latin typeface="Arial" panose="020B0604020202020204" pitchFamily="34" charset="0"/>
              </a:rPr>
              <a:t>and hold together</a:t>
            </a:r>
          </a:p>
          <a:p>
            <a:pPr marL="0" indent="0" eaLnBrk="0" fontAlgn="base" hangingPunct="0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en-US" sz="2800" b="1" dirty="0">
                <a:latin typeface="Arial" panose="020B0604020202020204" pitchFamily="34" charset="0"/>
              </a:rPr>
              <a:t>Christ is King </a:t>
            </a:r>
            <a:br>
              <a:rPr lang="en-US" altLang="en-US" sz="2800" b="1" dirty="0">
                <a:latin typeface="Arial" panose="020B0604020202020204" pitchFamily="34" charset="0"/>
              </a:rPr>
            </a:br>
            <a:r>
              <a:rPr lang="en-US" altLang="en-US" sz="2800" b="1" dirty="0">
                <a:latin typeface="Arial" panose="020B0604020202020204" pitchFamily="34" charset="0"/>
              </a:rPr>
              <a:t>of all things</a:t>
            </a:r>
          </a:p>
        </p:txBody>
      </p:sp>
    </p:spTree>
    <p:extLst>
      <p:ext uri="{BB962C8B-B14F-4D97-AF65-F5344CB8AC3E}">
        <p14:creationId xmlns:p14="http://schemas.microsoft.com/office/powerpoint/2010/main" val="280869218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ainting of a gold throne with a crown&#10;&#10;Description automatically generated">
            <a:extLst>
              <a:ext uri="{FF2B5EF4-FFF2-40B4-BE49-F238E27FC236}">
                <a16:creationId xmlns:a16="http://schemas.microsoft.com/office/drawing/2014/main" id="{D16996C8-8930-9475-F9DE-5C601247A3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9" r="26711"/>
          <a:stretch/>
        </p:blipFill>
        <p:spPr>
          <a:xfrm>
            <a:off x="2642616" y="10"/>
            <a:ext cx="6501384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D5A0A2-A6A9-4392-2AE2-D1C30ECEA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320" y="1161288"/>
            <a:ext cx="3500304" cy="1124712"/>
          </a:xfrm>
        </p:spPr>
        <p:txBody>
          <a:bodyPr anchor="b">
            <a:normAutofit/>
          </a:bodyPr>
          <a:lstStyle/>
          <a:p>
            <a:r>
              <a:rPr lang="en-GB" sz="3200" b="1" dirty="0"/>
              <a:t>The Unexpected Throne</a:t>
            </a:r>
            <a:endParaRPr lang="en-AU" sz="3200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87775" y="674370"/>
            <a:ext cx="73152" cy="4114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183" y="2443480"/>
            <a:ext cx="2475738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45CED42-8C5A-454B-32CA-A9B746292BD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78319" y="2718054"/>
            <a:ext cx="3796139" cy="320725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1200"/>
              </a:spcAft>
              <a:buClrTx/>
              <a:buSz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Through Him God reconciled all things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1200"/>
              </a:spcAft>
              <a:buClrTx/>
              <a:buSz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Making peace through the blood of His cross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1200"/>
              </a:spcAft>
              <a:buClrTx/>
              <a:buSz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The moment He looks weakest… is the moment He conquers</a:t>
            </a:r>
          </a:p>
        </p:txBody>
      </p:sp>
    </p:spTree>
    <p:extLst>
      <p:ext uri="{BB962C8B-B14F-4D97-AF65-F5344CB8AC3E}">
        <p14:creationId xmlns:p14="http://schemas.microsoft.com/office/powerpoint/2010/main" val="194268033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E2ED6F9-63C3-4A8D-9BB4-1EA62533B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6D72081E-AD41-4FBB-B02B-698A68DBC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5812" y="4218905"/>
            <a:ext cx="8375585" cy="2089317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D86165-7CEF-F66A-A73E-794609B24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4218905"/>
            <a:ext cx="2654046" cy="1967291"/>
          </a:xfrm>
        </p:spPr>
        <p:txBody>
          <a:bodyPr>
            <a:normAutofit/>
          </a:bodyPr>
          <a:lstStyle/>
          <a:p>
            <a:pPr algn="r"/>
            <a:r>
              <a:rPr lang="en-AU" sz="4000" b="1"/>
              <a:t>Living </a:t>
            </a:r>
            <a:br>
              <a:rPr lang="en-AU" sz="4000" b="1"/>
            </a:br>
            <a:r>
              <a:rPr lang="en-AU" sz="4000" b="1"/>
              <a:t>in His Kingdom </a:t>
            </a:r>
            <a:endParaRPr lang="en-AU" sz="4000" b="1" dirty="0"/>
          </a:p>
        </p:txBody>
      </p:sp>
      <p:pic>
        <p:nvPicPr>
          <p:cNvPr id="6" name="Picture 5" descr="A close-up of hands holding a light&#10;&#10;Description automatically generated">
            <a:extLst>
              <a:ext uri="{FF2B5EF4-FFF2-40B4-BE49-F238E27FC236}">
                <a16:creationId xmlns:a16="http://schemas.microsoft.com/office/drawing/2014/main" id="{35066F59-88ED-8C44-D204-BA8A3D1B02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75" b="20679"/>
          <a:stretch>
            <a:fillRect/>
          </a:stretch>
        </p:blipFill>
        <p:spPr>
          <a:xfrm>
            <a:off x="20" y="10"/>
            <a:ext cx="9143980" cy="3994473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16248AD-805F-41BF-9B57-FC53E5B32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806" y="4911519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F82758F-B2B3-4F0A-BB90-4BFFEDD166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003205" y="5260133"/>
            <a:ext cx="1463040" cy="685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79B2166-2C8F-1EA0-8CB5-3D27BC465B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738154" y="4087793"/>
            <a:ext cx="5328106" cy="244665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268288" marR="0" lvl="0" indent="-268288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Live unafraid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→ </a:t>
            </a:r>
            <a:b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</a:b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trust Christ holds you and the world</a:t>
            </a:r>
          </a:p>
          <a:p>
            <a:pPr marL="268288" marR="0" lvl="0" indent="-268288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Stop chasing extra fullness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→ </a:t>
            </a:r>
            <a:b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</a:b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rest in His gift</a:t>
            </a:r>
          </a:p>
          <a:p>
            <a:pPr marL="268288" marR="0" lvl="0" indent="-268288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Join His work of peace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→ </a:t>
            </a:r>
            <a:b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</a:b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bring reconciliation to your life</a:t>
            </a:r>
          </a:p>
        </p:txBody>
      </p:sp>
    </p:spTree>
    <p:extLst>
      <p:ext uri="{BB962C8B-B14F-4D97-AF65-F5344CB8AC3E}">
        <p14:creationId xmlns:p14="http://schemas.microsoft.com/office/powerpoint/2010/main" val="332070061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!!Rectangle">
            <a:extLst>
              <a:ext uri="{FF2B5EF4-FFF2-40B4-BE49-F238E27FC236}">
                <a16:creationId xmlns:a16="http://schemas.microsoft.com/office/drawing/2014/main" id="{D5997EA8-5EFC-40CD-A85F-C3C3BC5F9E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ainting of a wreath of candles and holly&#10;&#10;Description automatically generated">
            <a:extLst>
              <a:ext uri="{FF2B5EF4-FFF2-40B4-BE49-F238E27FC236}">
                <a16:creationId xmlns:a16="http://schemas.microsoft.com/office/drawing/2014/main" id="{7670D04D-113C-F9B0-6F9D-E8555777F8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7"/>
          <a:stretch>
            <a:fillRect/>
          </a:stretch>
        </p:blipFill>
        <p:spPr>
          <a:xfrm>
            <a:off x="-659876" y="-130629"/>
            <a:ext cx="10139778" cy="743649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CF6A1EC-BD15-42D9-A339-A3970CF7C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5812" y="4218905"/>
            <a:ext cx="8375585" cy="2089317"/>
          </a:xfrm>
          <a:prstGeom prst="rect">
            <a:avLst/>
          </a:prstGeom>
          <a:solidFill>
            <a:schemeClr val="bg1">
              <a:alpha val="95000"/>
            </a:schemeClr>
          </a:solidFill>
          <a:ln w="12700">
            <a:solidFill>
              <a:schemeClr val="tx2">
                <a:lumMod val="10000"/>
                <a:lumOff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574BE5-6FC7-C4AA-E1AE-B5DEE1F6B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670" y="4498848"/>
            <a:ext cx="2654046" cy="1536192"/>
          </a:xfrm>
        </p:spPr>
        <p:txBody>
          <a:bodyPr>
            <a:normAutofit/>
          </a:bodyPr>
          <a:lstStyle/>
          <a:p>
            <a:pPr algn="r"/>
            <a:r>
              <a:rPr lang="en-AU" sz="4000" b="1" dirty="0"/>
              <a:t>Looking Forward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20C27D-5C39-492B-BD68-C220C0F83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806" y="4911519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4F3394A-A959-460A-ACF9-5FA682C76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003205" y="5260133"/>
            <a:ext cx="1463040" cy="685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2210039-C9F5-ABC2-1BFE-7147CA6F818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011930" y="4303059"/>
            <a:ext cx="4505706" cy="197826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1200"/>
              </a:spcAft>
              <a:buClrTx/>
              <a:buSz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Christ is King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1200"/>
              </a:spcAft>
              <a:buClrTx/>
              <a:buSz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He holds all things together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1200"/>
              </a:spcAft>
              <a:buClrTx/>
              <a:buSz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The One who started all things will finish all things</a:t>
            </a:r>
          </a:p>
        </p:txBody>
      </p:sp>
    </p:spTree>
    <p:extLst>
      <p:ext uri="{BB962C8B-B14F-4D97-AF65-F5344CB8AC3E}">
        <p14:creationId xmlns:p14="http://schemas.microsoft.com/office/powerpoint/2010/main" val="71054986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ross with a bright light shining through it&#10;&#10;Description automatically generated">
            <a:extLst>
              <a:ext uri="{FF2B5EF4-FFF2-40B4-BE49-F238E27FC236}">
                <a16:creationId xmlns:a16="http://schemas.microsoft.com/office/drawing/2014/main" id="{C8C1C8AB-B368-970D-6DE9-F8B7E2A2B7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37"/>
          <a:stretch>
            <a:fillRect/>
          </a:stretch>
        </p:blipFill>
        <p:spPr>
          <a:xfrm>
            <a:off x="20" y="-22"/>
            <a:ext cx="9143977" cy="685802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684783" y="1682484"/>
            <a:ext cx="6858003" cy="3493010"/>
          </a:xfrm>
          <a:prstGeom prst="rect">
            <a:avLst/>
          </a:prstGeom>
          <a:gradFill flip="none" rotWithShape="1">
            <a:gsLst>
              <a:gs pos="48000">
                <a:srgbClr val="262626">
                  <a:alpha val="24000"/>
                </a:srgbClr>
              </a:gs>
              <a:gs pos="85000">
                <a:srgbClr val="262626">
                  <a:alpha val="45000"/>
                </a:srgb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A12ADB-89A3-E07E-EAAF-91A11F69A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5335" y="240055"/>
            <a:ext cx="4089397" cy="1185333"/>
          </a:xfrm>
        </p:spPr>
        <p:txBody>
          <a:bodyPr anchor="t">
            <a:normAutofit/>
          </a:bodyPr>
          <a:lstStyle/>
          <a:p>
            <a:r>
              <a:rPr lang="en-GB" sz="4800" b="1" dirty="0">
                <a:solidFill>
                  <a:schemeClr val="bg1"/>
                </a:solidFill>
              </a:rPr>
              <a:t>Live unafraid </a:t>
            </a:r>
            <a:endParaRPr lang="en-AU" sz="4800" b="1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797890" y="2511887"/>
            <a:ext cx="6858003" cy="1834218"/>
          </a:xfrm>
          <a:prstGeom prst="rect">
            <a:avLst/>
          </a:prstGeom>
          <a:gradFill flip="none" rotWithShape="1">
            <a:gsLst>
              <a:gs pos="48000">
                <a:srgbClr val="262626">
                  <a:alpha val="24000"/>
                </a:srgbClr>
              </a:gs>
              <a:gs pos="85000">
                <a:srgbClr val="262626">
                  <a:alpha val="45000"/>
                </a:srgb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BA04F1-751D-3992-79AA-24CBBE4CAE8B}"/>
              </a:ext>
            </a:extLst>
          </p:cNvPr>
          <p:cNvSpPr txBox="1"/>
          <p:nvPr/>
        </p:nvSpPr>
        <p:spPr>
          <a:xfrm>
            <a:off x="6465774" y="3683712"/>
            <a:ext cx="251560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800" b="1" dirty="0">
                <a:solidFill>
                  <a:schemeClr val="bg1"/>
                </a:solidFill>
              </a:rPr>
              <a:t>Rest in </a:t>
            </a:r>
            <a:br>
              <a:rPr lang="en-GB" sz="4800" b="1" dirty="0">
                <a:solidFill>
                  <a:schemeClr val="bg1"/>
                </a:solidFill>
              </a:rPr>
            </a:br>
            <a:r>
              <a:rPr lang="en-GB" sz="4800" b="1" dirty="0">
                <a:solidFill>
                  <a:schemeClr val="bg1"/>
                </a:solidFill>
              </a:rPr>
              <a:t>his gift </a:t>
            </a:r>
            <a:endParaRPr lang="en-AU" sz="48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C49F31-EC4D-1772-F1C0-5509C7A489EF}"/>
              </a:ext>
            </a:extLst>
          </p:cNvPr>
          <p:cNvSpPr txBox="1"/>
          <p:nvPr/>
        </p:nvSpPr>
        <p:spPr>
          <a:xfrm>
            <a:off x="2103421" y="5786948"/>
            <a:ext cx="51090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800" b="1" dirty="0">
                <a:solidFill>
                  <a:schemeClr val="bg1"/>
                </a:solidFill>
              </a:rPr>
              <a:t>Carry his peace</a:t>
            </a:r>
            <a:endParaRPr lang="en-AU" sz="4800" b="1" dirty="0"/>
          </a:p>
        </p:txBody>
      </p:sp>
    </p:spTree>
    <p:extLst>
      <p:ext uri="{BB962C8B-B14F-4D97-AF65-F5344CB8AC3E}">
        <p14:creationId xmlns:p14="http://schemas.microsoft.com/office/powerpoint/2010/main" val="225878106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AccentBox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179</TotalTime>
  <Words>282</Words>
  <Application>Microsoft Office PowerPoint</Application>
  <PresentationFormat>On-screen Show (4:3)</PresentationFormat>
  <Paragraphs>36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AccentBoxVTI</vt:lpstr>
      <vt:lpstr>“The King Who Holds  All Things Together”</vt:lpstr>
      <vt:lpstr>Standing Between the Seasons</vt:lpstr>
      <vt:lpstr>Colossian Problem… Our Problem</vt:lpstr>
      <vt:lpstr>The Darkness  is Real</vt:lpstr>
      <vt:lpstr>The Great Rescue</vt:lpstr>
      <vt:lpstr>The Cosmic Christ</vt:lpstr>
      <vt:lpstr>The Unexpected Throne</vt:lpstr>
      <vt:lpstr>Living  in His Kingdom </vt:lpstr>
      <vt:lpstr>Looking Forward</vt:lpstr>
      <vt:lpstr>Live unafraid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“The King Who Holds  All Things Together”</dc:title>
  <dc:creator>Kirstin Munchenberg</dc:creator>
  <cp:lastModifiedBy>Kirstin Munchenberg</cp:lastModifiedBy>
  <cp:revision>3</cp:revision>
  <dcterms:created xsi:type="dcterms:W3CDTF">2025-11-18T02:38:35Z</dcterms:created>
  <dcterms:modified xsi:type="dcterms:W3CDTF">2025-11-19T23:27:37Z</dcterms:modified>
</cp:coreProperties>
</file>